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4" r:id="rId6"/>
    <p:sldId id="262" r:id="rId7"/>
    <p:sldId id="271" r:id="rId8"/>
    <p:sldId id="263" r:id="rId9"/>
    <p:sldId id="272" r:id="rId10"/>
    <p:sldId id="273" r:id="rId11"/>
    <p:sldId id="274" r:id="rId12"/>
    <p:sldId id="275" r:id="rId13"/>
    <p:sldId id="276" r:id="rId14"/>
    <p:sldId id="265" r:id="rId15"/>
    <p:sldId id="266" r:id="rId16"/>
    <p:sldId id="267" r:id="rId17"/>
    <p:sldId id="269" r:id="rId18"/>
    <p:sldId id="270"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18" autoAdjust="0"/>
    <p:restoredTop sz="94660"/>
  </p:normalViewPr>
  <p:slideViewPr>
    <p:cSldViewPr>
      <p:cViewPr varScale="1">
        <p:scale>
          <a:sx n="107" d="100"/>
          <a:sy n="107" d="100"/>
        </p:scale>
        <p:origin x="-102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dirty="0"/>
          </a:p>
        </p:txBody>
      </p:sp>
      <p:sp>
        <p:nvSpPr>
          <p:cNvPr id="15" name="Дата 14"/>
          <p:cNvSpPr>
            <a:spLocks noGrp="1"/>
          </p:cNvSpPr>
          <p:nvPr>
            <p:ph type="dt" sz="half" idx="10"/>
          </p:nvPr>
        </p:nvSpPr>
        <p:spPr/>
        <p:txBody>
          <a:bodyPr/>
          <a:lstStyle/>
          <a:p>
            <a:fld id="{5B106E36-FD25-4E2D-B0AA-010F637433A0}" type="datetimeFigureOut">
              <a:rPr lang="ru-RU" smtClean="0"/>
              <a:pPr/>
              <a:t>26.09.2018</a:t>
            </a:fld>
            <a:endParaRPr lang="ru-RU" dirty="0"/>
          </a:p>
        </p:txBody>
      </p:sp>
      <p:sp>
        <p:nvSpPr>
          <p:cNvPr id="16" name="Номер слайда 15"/>
          <p:cNvSpPr>
            <a:spLocks noGrp="1"/>
          </p:cNvSpPr>
          <p:nvPr>
            <p:ph type="sldNum" sz="quarter" idx="11"/>
          </p:nvPr>
        </p:nvSpPr>
        <p:spPr/>
        <p:txBody>
          <a:bodyPr/>
          <a:lstStyle/>
          <a:p>
            <a:fld id="{725C68B6-61C2-468F-89AB-4B9F7531AA68}" type="slidenum">
              <a:rPr lang="ru-RU" smtClean="0"/>
              <a:pPr/>
              <a:t>‹#›</a:t>
            </a:fld>
            <a:endParaRPr lang="ru-RU" dirty="0"/>
          </a:p>
        </p:txBody>
      </p:sp>
      <p:sp>
        <p:nvSpPr>
          <p:cNvPr id="17" name="Нижний колонтитул 16"/>
          <p:cNvSpPr>
            <a:spLocks noGrp="1"/>
          </p:cNvSpPr>
          <p:nvPr>
            <p:ph type="ftr" sz="quarter" idx="12"/>
          </p:nvPr>
        </p:nvSpPr>
        <p:spPr/>
        <p:txBody>
          <a:bodyPr/>
          <a:lstStyle/>
          <a:p>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26.09.2018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26.09.2018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Объект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5B106E36-FD25-4E2D-B0AA-010F637433A0}" type="datetimeFigureOut">
              <a:rPr lang="ru-RU" smtClean="0"/>
              <a:pPr/>
              <a:t>26.09.2018</a:t>
            </a:fld>
            <a:endParaRPr lang="ru-RU" dirty="0"/>
          </a:p>
        </p:txBody>
      </p:sp>
      <p:sp>
        <p:nvSpPr>
          <p:cNvPr id="15" name="Номер слайда 14"/>
          <p:cNvSpPr>
            <a:spLocks noGrp="1"/>
          </p:cNvSpPr>
          <p:nvPr>
            <p:ph type="sldNum" sz="quarter" idx="15"/>
          </p:nvPr>
        </p:nvSpPr>
        <p:spPr/>
        <p:txBody>
          <a:bodyPr/>
          <a:lstStyle>
            <a:lvl1pPr algn="ctr">
              <a:defRPr/>
            </a:lvl1pPr>
          </a:lstStyle>
          <a:p>
            <a:fld id="{725C68B6-61C2-468F-89AB-4B9F7531AA68}" type="slidenum">
              <a:rPr lang="ru-RU" smtClean="0"/>
              <a:pPr/>
              <a:t>‹#›</a:t>
            </a:fld>
            <a:endParaRPr lang="ru-RU" dirty="0"/>
          </a:p>
        </p:txBody>
      </p:sp>
      <p:sp>
        <p:nvSpPr>
          <p:cNvPr id="16" name="Нижний колонтитул 15"/>
          <p:cNvSpPr>
            <a:spLocks noGrp="1"/>
          </p:cNvSpPr>
          <p:nvPr>
            <p:ph type="ftr" sz="quarter" idx="16"/>
          </p:nvPr>
        </p:nvSpPr>
        <p:spPr/>
        <p:txBody>
          <a:bodyPr/>
          <a:lstStyle/>
          <a:p>
            <a:endParaRPr lang="ru-RU" dirty="0"/>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5B106E36-FD25-4E2D-B0AA-010F637433A0}" type="datetimeFigureOut">
              <a:rPr lang="ru-RU" smtClean="0"/>
              <a:pPr/>
              <a:t>26.09.2018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5B106E36-FD25-4E2D-B0AA-010F637433A0}" type="datetimeFigureOut">
              <a:rPr lang="ru-RU" smtClean="0"/>
              <a:pPr/>
              <a:t>26.09.2018</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Объект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7" name="Дата 6"/>
          <p:cNvSpPr>
            <a:spLocks noGrp="1"/>
          </p:cNvSpPr>
          <p:nvPr>
            <p:ph type="dt" sz="half" idx="10"/>
          </p:nvPr>
        </p:nvSpPr>
        <p:spPr/>
        <p:txBody>
          <a:bodyPr/>
          <a:lstStyle/>
          <a:p>
            <a:fld id="{5B106E36-FD25-4E2D-B0AA-010F637433A0}" type="datetimeFigureOut">
              <a:rPr lang="ru-RU" smtClean="0"/>
              <a:pPr/>
              <a:t>26.09.2018</a:t>
            </a:fld>
            <a:endParaRPr lang="ru-RU" dirty="0"/>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Объект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Объект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26.09.2018</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dirty="0"/>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26.09.2018</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9" name="Объект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5B106E36-FD25-4E2D-B0AA-010F637433A0}" type="datetimeFigureOut">
              <a:rPr lang="ru-RU" smtClean="0"/>
              <a:pPr/>
              <a:t>26.09.2018</a:t>
            </a:fld>
            <a:endParaRPr lang="ru-RU" dirty="0"/>
          </a:p>
        </p:txBody>
      </p:sp>
      <p:sp>
        <p:nvSpPr>
          <p:cNvPr id="9" name="Номер слайда 8"/>
          <p:cNvSpPr>
            <a:spLocks noGrp="1"/>
          </p:cNvSpPr>
          <p:nvPr>
            <p:ph type="sldNum" sz="quarter" idx="15"/>
          </p:nvPr>
        </p:nvSpPr>
        <p:spPr/>
        <p:txBody>
          <a:bodyPr/>
          <a:lstStyle/>
          <a:p>
            <a:fld id="{725C68B6-61C2-468F-89AB-4B9F7531AA68}" type="slidenum">
              <a:rPr lang="ru-RU" smtClean="0"/>
              <a:pPr/>
              <a:t>‹#›</a:t>
            </a:fld>
            <a:endParaRPr lang="ru-RU" dirty="0"/>
          </a:p>
        </p:txBody>
      </p:sp>
      <p:sp>
        <p:nvSpPr>
          <p:cNvPr id="10" name="Нижний колонтитул 9"/>
          <p:cNvSpPr>
            <a:spLocks noGrp="1"/>
          </p:cNvSpPr>
          <p:nvPr>
            <p:ph type="ftr" sz="quarter" idx="16"/>
          </p:nvPr>
        </p:nvSpPr>
        <p:spPr/>
        <p:txBody>
          <a:bodyPr/>
          <a:lstStyle/>
          <a:p>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dirty="0" smtClean="0"/>
              <a:t>Вставка рисунка</a:t>
            </a:r>
            <a:endParaRPr kumimoji="0" lang="en-US" dirty="0"/>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5B106E36-FD25-4E2D-B0AA-010F637433A0}" type="datetimeFigureOut">
              <a:rPr lang="ru-RU" smtClean="0"/>
              <a:pPr/>
              <a:t>26.09.2018</a:t>
            </a:fld>
            <a:endParaRPr lang="ru-RU" dirty="0"/>
          </a:p>
        </p:txBody>
      </p:sp>
      <p:sp>
        <p:nvSpPr>
          <p:cNvPr id="9" name="Номер слайда 8"/>
          <p:cNvSpPr>
            <a:spLocks noGrp="1"/>
          </p:cNvSpPr>
          <p:nvPr>
            <p:ph type="sldNum" sz="quarter" idx="11"/>
          </p:nvPr>
        </p:nvSpPr>
        <p:spPr/>
        <p:txBody>
          <a:bodyPr/>
          <a:lstStyle/>
          <a:p>
            <a:fld id="{725C68B6-61C2-468F-89AB-4B9F7531AA68}" type="slidenum">
              <a:rPr lang="ru-RU" smtClean="0"/>
              <a:pPr/>
              <a:t>‹#›</a:t>
            </a:fld>
            <a:endParaRPr lang="ru-RU" dirty="0"/>
          </a:p>
        </p:txBody>
      </p:sp>
      <p:sp>
        <p:nvSpPr>
          <p:cNvPr id="10" name="Нижний колонтитул 9"/>
          <p:cNvSpPr>
            <a:spLocks noGrp="1"/>
          </p:cNvSpPr>
          <p:nvPr>
            <p:ph type="ftr" sz="quarter" idx="12"/>
          </p:nvPr>
        </p:nvSpPr>
        <p:spPr/>
        <p:txBody>
          <a:bodyPr/>
          <a:lstStyle/>
          <a:p>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gs>
            <a:gs pos="8000">
              <a:srgbClr val="00B0F0"/>
            </a:gs>
            <a:gs pos="87000">
              <a:srgbClr val="B20E70"/>
            </a:gs>
          </a:gsLst>
          <a:lin ang="5400000" scaled="0"/>
          <a:tileRect/>
        </a:gradFill>
        <a:effectLst/>
      </p:bgPr>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B106E36-FD25-4E2D-B0AA-010F637433A0}" type="datetimeFigureOut">
              <a:rPr lang="ru-RU" smtClean="0"/>
              <a:pPr/>
              <a:t>26.09.2018</a:t>
            </a:fld>
            <a:endParaRPr lang="ru-RU" dirty="0"/>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dirty="0"/>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25C68B6-61C2-468F-89AB-4B9F7531AA68}" type="slidenum">
              <a:rPr lang="ru-RU" smtClean="0"/>
              <a:pPr/>
              <a:t>‹#›</a:t>
            </a:fld>
            <a:endParaRPr lang="ru-RU" dirty="0"/>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uk-UA" sz="6000" cap="none" smtClean="0">
                <a:ln w="11430">
                  <a:solidFill>
                    <a:srgbClr val="002060"/>
                  </a:solidFill>
                </a:ln>
                <a:solidFill>
                  <a:srgbClr val="FFFF00"/>
                </a:solidFill>
                <a:effectLst>
                  <a:outerShdw blurRad="50800" dist="39000" dir="5460000" algn="tl">
                    <a:srgbClr val="000000">
                      <a:alpha val="38000"/>
                    </a:srgbClr>
                  </a:outerShdw>
                </a:effectLst>
              </a:rPr>
              <a:t>Власність</a:t>
            </a:r>
            <a:r>
              <a:rPr lang="ru-RU" sz="6000" cap="none" smtClean="0">
                <a:ln w="11430">
                  <a:solidFill>
                    <a:srgbClr val="002060"/>
                  </a:solidFill>
                </a:ln>
                <a:solidFill>
                  <a:srgbClr val="FFFF00"/>
                </a:solidFill>
                <a:effectLst>
                  <a:outerShdw blurRad="50800" dist="39000" dir="5460000" algn="tl">
                    <a:srgbClr val="000000">
                      <a:alpha val="38000"/>
                    </a:srgbClr>
                  </a:outerShdw>
                </a:effectLst>
              </a:rPr>
              <a:t> </a:t>
            </a:r>
            <a:r>
              <a:rPr lang="ru-RU" sz="6000" cap="none" dirty="0" smtClean="0">
                <a:ln w="11430">
                  <a:solidFill>
                    <a:srgbClr val="002060"/>
                  </a:solidFill>
                </a:ln>
                <a:solidFill>
                  <a:srgbClr val="FFFF00"/>
                </a:solidFill>
                <a:effectLst>
                  <a:outerShdw blurRad="50800" dist="39000" dir="5460000" algn="tl">
                    <a:srgbClr val="000000">
                      <a:alpha val="38000"/>
                    </a:srgbClr>
                  </a:outerShdw>
                </a:effectLst>
              </a:rPr>
              <a:t>та типи  економічних систем</a:t>
            </a:r>
            <a:endParaRPr lang="ru-RU" sz="6000" cap="none" dirty="0">
              <a:ln w="11430">
                <a:solidFill>
                  <a:srgbClr val="002060"/>
                </a:solidFill>
              </a:ln>
              <a:solidFill>
                <a:srgbClr val="FFFF00"/>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642910" y="1000108"/>
            <a:ext cx="8229600" cy="5643602"/>
          </a:xfrm>
        </p:spPr>
        <p:txBody>
          <a:bodyPr>
            <a:normAutofit fontScale="85000" lnSpcReduction="20000"/>
          </a:bodyPr>
          <a:lstStyle/>
          <a:p>
            <a:pPr>
              <a:buNone/>
            </a:pPr>
            <a:r>
              <a:rPr lang="ru-RU" dirty="0" smtClean="0"/>
              <a:t>а) </a:t>
            </a:r>
            <a:r>
              <a:rPr lang="uk-UA" dirty="0" smtClean="0"/>
              <a:t>формаційний підхід;</a:t>
            </a:r>
          </a:p>
          <a:p>
            <a:pPr>
              <a:buNone/>
            </a:pPr>
            <a:r>
              <a:rPr lang="uk-UA" dirty="0" smtClean="0"/>
              <a:t>б) цивілізаційний підхід.</a:t>
            </a:r>
          </a:p>
          <a:p>
            <a:pPr>
              <a:buNone/>
            </a:pPr>
            <a:r>
              <a:rPr lang="uk-UA" dirty="0" smtClean="0">
                <a:solidFill>
                  <a:schemeClr val="bg1"/>
                </a:solidFill>
              </a:rPr>
              <a:t>Формаційний підхід:</a:t>
            </a:r>
          </a:p>
          <a:p>
            <a:pPr algn="just">
              <a:buNone/>
            </a:pPr>
            <a:r>
              <a:rPr lang="uk-UA" dirty="0" smtClean="0"/>
              <a:t>        Один з найвідоміших критеріїв – засоби матеріального виробництва.</a:t>
            </a:r>
          </a:p>
          <a:p>
            <a:pPr>
              <a:buNone/>
            </a:pPr>
            <a:r>
              <a:rPr lang="uk-UA" dirty="0" smtClean="0"/>
              <a:t>        Користуючись ним, саме К.Марксу судилося замість хаосу в поглядах на суспільство запропонувати чітку гармонійну систему розвитку. Формаційний підхід склався в часи панування ідеалістичного тлумачення історії (історія в той час являла собою докладний переказ життєдіяльності царів і полководців). Відштовхуючись від засобів виробництва, К.Маркс підводить об’єктивний підмурок під суспільний розвиток. На його думку, вирішальна роль належить безпосередньому процесу виробництва або засобу виробництва, який об’єднує продуктивні сили й виробничі відносини. Виробничі відносини виступають базисом, на який спирається надбудова (соціально-економічна та політична структура суспільства). </a:t>
            </a:r>
            <a:r>
              <a:rPr lang="ru-RU" dirty="0" smtClean="0"/>
              <a:t>Всі ланки разом складають  суспільно -економічну формацію</a:t>
            </a:r>
            <a:endParaRPr lang="uk-UA" dirty="0"/>
          </a:p>
        </p:txBody>
      </p:sp>
      <p:sp>
        <p:nvSpPr>
          <p:cNvPr id="3" name="Заголовок 2"/>
          <p:cNvSpPr>
            <a:spLocks noGrp="1"/>
          </p:cNvSpPr>
          <p:nvPr>
            <p:ph type="title"/>
          </p:nvPr>
        </p:nvSpPr>
        <p:spPr>
          <a:xfrm>
            <a:off x="357158" y="152400"/>
            <a:ext cx="8329642" cy="847708"/>
          </a:xfrm>
        </p:spPr>
        <p:txBody>
          <a:bodyPr>
            <a:normAutofit/>
          </a:bodyPr>
          <a:lstStyle/>
          <a:p>
            <a:pPr algn="ctr"/>
            <a:r>
              <a:rPr lang="uk-UA" sz="2800" dirty="0" smtClean="0">
                <a:solidFill>
                  <a:schemeClr val="bg1"/>
                </a:solidFill>
              </a:rPr>
              <a:t>Періодизація суспільного розвитку</a:t>
            </a:r>
            <a:endParaRPr lang="ru-RU" sz="2800"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85720" y="0"/>
            <a:ext cx="8643998" cy="6858000"/>
          </a:xfrm>
        </p:spPr>
        <p:txBody>
          <a:bodyPr>
            <a:noAutofit/>
          </a:bodyPr>
          <a:lstStyle/>
          <a:p>
            <a:pPr>
              <a:buNone/>
            </a:pPr>
            <a:r>
              <a:rPr lang="uk-UA" sz="1800" dirty="0" smtClean="0">
                <a:solidFill>
                  <a:schemeClr val="bg1"/>
                </a:solidFill>
              </a:rPr>
              <a:t>         </a:t>
            </a:r>
            <a:r>
              <a:rPr lang="ru-RU" sz="2000" dirty="0" smtClean="0"/>
              <a:t>Історії  відомі  чотири суспільно-економічні формації (первісно -</a:t>
            </a:r>
            <a:r>
              <a:rPr lang="uk-UA" sz="2000" dirty="0" smtClean="0"/>
              <a:t>община, рабовласницька, феодальна, капіталістична), п’ята очікувалася комуністична (з першою фазою – соціалізмом). Вирішальне джерело й рушійна сила розвитку, за К.Марксом, полягає в суперечності між продуктивними силами й виробничими відносинами.</a:t>
            </a:r>
          </a:p>
          <a:p>
            <a:pPr>
              <a:buNone/>
            </a:pPr>
            <a:r>
              <a:rPr lang="ru-RU" sz="2000" dirty="0" smtClean="0"/>
              <a:t>Основні риси формаційного підходу:</a:t>
            </a:r>
          </a:p>
          <a:p>
            <a:r>
              <a:rPr lang="ru-RU" sz="2000" dirty="0" smtClean="0"/>
              <a:t> найістотніше в суспільному розвитку – економічний прогрес;</a:t>
            </a:r>
          </a:p>
          <a:p>
            <a:r>
              <a:rPr lang="ru-RU" sz="2000" dirty="0" smtClean="0"/>
              <a:t>в сукупності суспільних відносин найголовніші – виробничі;</a:t>
            </a:r>
          </a:p>
          <a:p>
            <a:r>
              <a:rPr lang="ru-RU" sz="2000" dirty="0" smtClean="0"/>
              <a:t>серед виробничих відносин найістотніші – відносини власності;</a:t>
            </a:r>
          </a:p>
          <a:p>
            <a:r>
              <a:rPr lang="ru-RU" sz="2000" dirty="0" smtClean="0"/>
              <a:t>рушійною силою прогресу є діалектика продуктивних сил і виробничих відносин.</a:t>
            </a:r>
          </a:p>
          <a:p>
            <a:r>
              <a:rPr lang="ru-RU" sz="2000" dirty="0" smtClean="0"/>
              <a:t>Наступний розвиток дав підстави стверджувати, що подібна  "базис- надбудова" не може дати повної картини реального процесу через свою обмеженість:</a:t>
            </a:r>
          </a:p>
          <a:p>
            <a:r>
              <a:rPr lang="ru-RU" sz="2000" dirty="0" smtClean="0"/>
              <a:t> історія принижується, щоб догодити логіці;</a:t>
            </a:r>
          </a:p>
          <a:p>
            <a:r>
              <a:rPr lang="ru-RU" sz="2000" dirty="0" smtClean="0"/>
              <a:t>відкидається можливість багатоваріантного розвитку, аналіз спрощується;</a:t>
            </a:r>
          </a:p>
          <a:p>
            <a:r>
              <a:rPr lang="ru-RU" sz="2000" dirty="0" smtClean="0"/>
              <a:t>недооцінюється роль неекономічних чинників (моральних, релігійних тощо);</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214290"/>
            <a:ext cx="8229600" cy="6429420"/>
          </a:xfrm>
        </p:spPr>
        <p:txBody>
          <a:bodyPr>
            <a:normAutofit fontScale="85000" lnSpcReduction="20000"/>
          </a:bodyPr>
          <a:lstStyle/>
          <a:p>
            <a:pPr>
              <a:buNone/>
            </a:pPr>
            <a:r>
              <a:rPr lang="ru-RU" sz="2900" b="1" dirty="0" smtClean="0">
                <a:solidFill>
                  <a:schemeClr val="bg1"/>
                </a:solidFill>
              </a:rPr>
              <a:t>Цивілізаційний  підхід:</a:t>
            </a:r>
          </a:p>
          <a:p>
            <a:pPr algn="just">
              <a:buNone/>
            </a:pPr>
            <a:r>
              <a:rPr lang="ru-RU" dirty="0" smtClean="0"/>
              <a:t>       Цей підхід не відрізняється монолітністю, тож його характеристика неоднозначна.</a:t>
            </a:r>
          </a:p>
          <a:p>
            <a:pPr algn="just">
              <a:buNone/>
            </a:pPr>
            <a:r>
              <a:rPr lang="uk-UA" dirty="0" smtClean="0"/>
              <a:t>       Американський вчений-етнограф Л.Морган в своїй відомій книзі "Первісне суспільство " (1877) виділив три головні етапи людської історії – дикість, варварство й цивілізацію, </a:t>
            </a:r>
            <a:r>
              <a:rPr lang="ru-RU" dirty="0" smtClean="0"/>
              <a:t>виходячи з такого критерію, як знаряддя праці. На першому етапі люди споживали переважно готові продукти природи, знаряддя праці були надзвичайно примітивними (лук і стріли). На стадії варварства їх замінили залізні знаряддя, вводиться скотарство й землеробство. Цивілізація – це вже період промисловості, розвитку торгівлі. Сучасна наука додала різні періоди самої цивілізації – найчастіше називають аграрну, індустріальну й постіндустріальну (інформаційну). Термін "цивілізація" (від лат. </a:t>
            </a:r>
            <a:r>
              <a:rPr lang="en-US" dirty="0" smtClean="0"/>
              <a:t>civilis – </a:t>
            </a:r>
            <a:r>
              <a:rPr lang="ru-RU" dirty="0" smtClean="0"/>
              <a:t>громадянський, суспільний) був введений 200 років тому й використовувався французькими філософами- просвітниками для характеристики        суспільства, де панує розум і свобода, а зараз застосовується переважно для оцінки характеру й рівня культури (як, до речі, й дикість з варварством). Термін вживається і в розумінні локальних цивілізацій. У </a:t>
            </a:r>
            <a:r>
              <a:rPr lang="ru-RU" dirty="0" err="1" smtClean="0"/>
              <a:t>А.Тойнбі</a:t>
            </a:r>
            <a:r>
              <a:rPr lang="ru-RU" dirty="0" smtClean="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214290"/>
            <a:ext cx="8229600" cy="5881710"/>
          </a:xfrm>
        </p:spPr>
        <p:txBody>
          <a:bodyPr>
            <a:normAutofit fontScale="92500"/>
          </a:bodyPr>
          <a:lstStyle/>
          <a:p>
            <a:pPr>
              <a:buNone/>
            </a:pPr>
            <a:r>
              <a:rPr lang="ru-RU" dirty="0" smtClean="0"/>
              <a:t>       </a:t>
            </a:r>
            <a:r>
              <a:rPr lang="uk-UA" dirty="0" smtClean="0"/>
              <a:t>Крім цього, достатньо відомою є періодизація, що запропонована У. </a:t>
            </a:r>
            <a:r>
              <a:rPr lang="uk-UA" dirty="0" err="1" smtClean="0"/>
              <a:t>Ростоу</a:t>
            </a:r>
            <a:r>
              <a:rPr lang="uk-UA" dirty="0" smtClean="0"/>
              <a:t> (1960). Критерієм поділу історії на п’ять щаблів розвитку виступають продуктивні сили:</a:t>
            </a:r>
          </a:p>
          <a:p>
            <a:r>
              <a:rPr lang="uk-UA" dirty="0" smtClean="0"/>
              <a:t>традиційне суспільство;</a:t>
            </a:r>
          </a:p>
          <a:p>
            <a:r>
              <a:rPr lang="uk-UA" dirty="0" smtClean="0"/>
              <a:t>перехідне суспільство;</a:t>
            </a:r>
          </a:p>
          <a:p>
            <a:r>
              <a:rPr lang="uk-UA" dirty="0" smtClean="0"/>
              <a:t>стадія зрушення або зльоту;</a:t>
            </a:r>
          </a:p>
          <a:p>
            <a:r>
              <a:rPr lang="uk-UA" dirty="0" smtClean="0"/>
              <a:t>стадія руху до зрілості;</a:t>
            </a:r>
          </a:p>
          <a:p>
            <a:r>
              <a:rPr lang="ru-RU" dirty="0" smtClean="0"/>
              <a:t> </a:t>
            </a:r>
            <a:r>
              <a:rPr lang="uk-UA" dirty="0" smtClean="0"/>
              <a:t>стадія масового споживання.</a:t>
            </a:r>
          </a:p>
          <a:p>
            <a:pPr>
              <a:buNone/>
            </a:pPr>
            <a:r>
              <a:rPr lang="uk-UA" dirty="0" smtClean="0"/>
              <a:t>        В радянській економічній науці була здійснена спроба ввести термін технологічний засіб виробництва, який характеризував стан продуктивних сил (кам’яний, бронзовий, залізний). Визначальним елементом при цьому був стан засобів праці.</a:t>
            </a:r>
            <a:endParaRPr lang="uk-U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28604"/>
            <a:ext cx="8229600" cy="5857916"/>
          </a:xfrm>
        </p:spPr>
        <p:txBody>
          <a:bodyPr>
            <a:normAutofit fontScale="62500" lnSpcReduction="20000"/>
          </a:bodyPr>
          <a:lstStyle/>
          <a:p>
            <a:pPr algn="ctr">
              <a:buNone/>
            </a:pPr>
            <a:r>
              <a:rPr lang="uk-UA" sz="3800" dirty="0" smtClean="0">
                <a:solidFill>
                  <a:srgbClr val="7030A0"/>
                </a:solidFill>
              </a:rPr>
              <a:t>На основі цих ознак розрізняють такі типи економічних систем:</a:t>
            </a:r>
          </a:p>
          <a:p>
            <a:pPr algn="ctr">
              <a:buNone/>
            </a:pPr>
            <a:r>
              <a:rPr lang="uk-UA" sz="3800" dirty="0" smtClean="0">
                <a:solidFill>
                  <a:srgbClr val="7030A0"/>
                </a:solidFill>
              </a:rPr>
              <a:t> </a:t>
            </a:r>
            <a:r>
              <a:rPr lang="uk-UA" sz="4500" dirty="0" smtClean="0">
                <a:solidFill>
                  <a:srgbClr val="FFFF00"/>
                </a:solidFill>
              </a:rPr>
              <a:t>традиційну, ринкову, командну, змішану. </a:t>
            </a:r>
          </a:p>
          <a:p>
            <a:pPr>
              <a:buNone/>
            </a:pPr>
            <a:endParaRPr lang="uk-UA" dirty="0" smtClean="0">
              <a:solidFill>
                <a:srgbClr val="7030A0"/>
              </a:solidFill>
            </a:endParaRPr>
          </a:p>
          <a:p>
            <a:pPr algn="just"/>
            <a:r>
              <a:rPr lang="uk-UA" dirty="0" smtClean="0"/>
              <a:t> </a:t>
            </a:r>
            <a:r>
              <a:rPr lang="uk-UA" sz="3600" dirty="0" smtClean="0"/>
              <a:t>Традиційна економічна система властива слаборозвинутим країнам. Вона характеризується багатоукладністю економіки, збереженням натурально-общинних форм господарювання, відсталою технікою, широким застосуванням ручної праці, нерозвиненою інфраструктурою, найпростішими формами організації праці і виробництва, бідністю населення. На соціально-економічні процеси значний вплив справляють освячені століттями традиції та звичаї, релігійні та культові цінності, соціальний поділ населення. У сучасних умовах країни з традиційною економікою потерпають від засилля іноземного капіталу і надмірно активного перерозподілу національного доходу державою. </a:t>
            </a:r>
          </a:p>
          <a:p>
            <a:pPr algn="just">
              <a:buNone/>
            </a:pPr>
            <a:endParaRPr lang="uk-UA" sz="36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857232"/>
            <a:ext cx="8229600" cy="5238768"/>
          </a:xfrm>
        </p:spPr>
        <p:txBody>
          <a:bodyPr>
            <a:normAutofit lnSpcReduction="10000"/>
          </a:bodyPr>
          <a:lstStyle/>
          <a:p>
            <a:r>
              <a:rPr lang="uk-UA" dirty="0" smtClean="0"/>
              <a:t> Командна економічна система базується на пануванні державної власності, усі фактори виробництва і природні ресурси охоплені в основному державною формою власності. Панує централізоване планування і розподіл економічних ресурсів. Вона не визнає конкуренції і вільного ціноутворення, їй притаманні висока затрата виробництва, зрівняльний розподіл результатів виробництва, відсутність матеріальних стимулів до ефективної праці, хронічний дефіцит (особливо товарів народного споживання) тощо. Дана система була характерною для псевдосоціалістичних країн.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714356"/>
            <a:ext cx="8229600" cy="5643602"/>
          </a:xfrm>
        </p:spPr>
        <p:txBody>
          <a:bodyPr>
            <a:normAutofit fontScale="92500"/>
          </a:bodyPr>
          <a:lstStyle/>
          <a:p>
            <a:r>
              <a:rPr lang="uk-UA" dirty="0" smtClean="0"/>
              <a:t> Ринкова економічна система (економіка капіталізму вільної конкуренції) характеризується пануванням приватної власності на інвестиційні ресурси, передбачає функціонування великої кількості діючих виробників і покупців товарів, свободу вибору підприємницької діяльності, особисту свободу всіх економічних суб'єктів, однаковий доступ їх до ресурсів, науково-технічних досягнень, інформації. Всі макро - та мікроекономічні процеси (розподіл ресурсів, ціноутворення, створення доходів тощо) регулюються ринковим механізмом на основі вільної конкуренції. Втручання держави в економічні процеси виважене. Усі економічні рішення приймаються ринковими суб'єктами самостійно на свій страх і ризик. </a:t>
            </a:r>
          </a:p>
          <a:p>
            <a:endParaRPr lang="uk-U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00034" y="571480"/>
            <a:ext cx="8229600" cy="5715040"/>
          </a:xfrm>
        </p:spPr>
        <p:txBody>
          <a:bodyPr>
            <a:normAutofit fontScale="92500" lnSpcReduction="20000"/>
          </a:bodyPr>
          <a:lstStyle/>
          <a:p>
            <a:pPr algn="just"/>
            <a:r>
              <a:rPr lang="ru-RU" dirty="0" smtClean="0"/>
              <a:t> </a:t>
            </a:r>
            <a:r>
              <a:rPr lang="uk-UA" dirty="0" smtClean="0"/>
              <a:t>Змішана економічна система є адекватною формою функціонування сучасних розвинутих країн і характеризується такими рисами:</a:t>
            </a:r>
          </a:p>
          <a:p>
            <a:pPr algn="just"/>
            <a:r>
              <a:rPr lang="uk-UA" dirty="0" smtClean="0"/>
              <a:t>високим рівнем розвитку продуктивних сил і наявністю розвинутої інфраструктури суспільства;</a:t>
            </a:r>
          </a:p>
          <a:p>
            <a:pPr algn="just"/>
            <a:r>
              <a:rPr lang="uk-UA" dirty="0" smtClean="0"/>
              <a:t>різноманітністю (плюралізмом) форм власності й рівноправним функціонуванням різних господарюючих суб'єктів (приватних, колективних, корпоративних, державних);</a:t>
            </a:r>
          </a:p>
          <a:p>
            <a:pPr algn="just"/>
            <a:r>
              <a:rPr lang="uk-UA" dirty="0" smtClean="0"/>
              <a:t>поєднанням ринкового механізму з державними методами регулюванням економіки, які органічно переплітаються і доповнюють один одного;</a:t>
            </a:r>
          </a:p>
          <a:p>
            <a:pPr algn="just"/>
            <a:r>
              <a:rPr lang="uk-UA" dirty="0" smtClean="0"/>
              <a:t>орієнтацією на посилення соціальної спрямованості розвитку економіки. Збільшуються затрати на освіту, медичне обслуговування, створюються державні й приватні фонди соціального страхування та соціального забезпечення населення.</a:t>
            </a:r>
          </a:p>
          <a:p>
            <a:pPr algn="just"/>
            <a:endParaRPr lang="uk-UA" dirty="0" smtClean="0">
              <a:solidFill>
                <a:schemeClr val="bg1"/>
              </a:solidFill>
            </a:endParaRPr>
          </a:p>
          <a:p>
            <a:pPr algn="just"/>
            <a:endParaRPr lang="uk-UA" dirty="0" smtClean="0">
              <a:solidFill>
                <a:schemeClr val="bg1"/>
              </a:solidFill>
            </a:endParaRPr>
          </a:p>
          <a:p>
            <a:pPr algn="just"/>
            <a:endParaRPr lang="uk-UA" dirty="0" smtClean="0">
              <a:solidFill>
                <a:schemeClr val="bg1"/>
              </a:solidFill>
            </a:endParaRPr>
          </a:p>
          <a:p>
            <a:pPr algn="just">
              <a:buNone/>
            </a:pPr>
            <a:endParaRPr lang="ru-RU" dirty="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14282" y="1857364"/>
            <a:ext cx="8229600" cy="4572000"/>
          </a:xfrm>
        </p:spPr>
        <p:txBody>
          <a:bodyPr>
            <a:normAutofit/>
          </a:bodyPr>
          <a:lstStyle/>
          <a:p>
            <a:pPr algn="ctr">
              <a:buNone/>
            </a:pPr>
            <a:r>
              <a:rPr lang="uk-UA" sz="6600" dirty="0" smtClean="0">
                <a:solidFill>
                  <a:srgbClr val="002060"/>
                </a:solidFill>
              </a:rPr>
              <a:t>Дякуємо за увагу!!!</a:t>
            </a:r>
            <a:r>
              <a:rPr lang="en-US" sz="6600" dirty="0" smtClean="0">
                <a:solidFill>
                  <a:srgbClr val="002060"/>
                </a:solidFill>
              </a:rPr>
              <a:t>  </a:t>
            </a:r>
          </a:p>
          <a:p>
            <a:pPr algn="ctr">
              <a:buNone/>
            </a:pPr>
            <a:endParaRPr lang="en-US" sz="6600" dirty="0" smtClean="0">
              <a:solidFill>
                <a:srgbClr val="002060"/>
              </a:solidFill>
            </a:endParaRPr>
          </a:p>
          <a:p>
            <a:pPr algn="ctr">
              <a:buNone/>
            </a:pPr>
            <a:endParaRPr lang="en-US" sz="6600" dirty="0" smtClean="0">
              <a:solidFill>
                <a:srgbClr val="00206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785926"/>
            <a:ext cx="8229600" cy="4500594"/>
          </a:xfrm>
        </p:spPr>
        <p:txBody>
          <a:bodyPr>
            <a:normAutofit lnSpcReduction="10000"/>
          </a:bodyPr>
          <a:lstStyle/>
          <a:p>
            <a:pPr lvl="0" algn="ctr">
              <a:buNone/>
            </a:pPr>
            <a:r>
              <a:rPr lang="uk-UA" sz="3200" b="1" dirty="0" smtClean="0"/>
              <a:t>Завдання уроку:</a:t>
            </a:r>
          </a:p>
          <a:p>
            <a:pPr lvl="0"/>
            <a:r>
              <a:rPr lang="uk-UA" sz="3200" b="1" dirty="0" smtClean="0"/>
              <a:t>Вивчити </a:t>
            </a:r>
            <a:r>
              <a:rPr lang="uk-UA" sz="3200" dirty="0" smtClean="0">
                <a:solidFill>
                  <a:schemeClr val="bg1"/>
                </a:solidFill>
              </a:rPr>
              <a:t>економічний зміст відносин  власності та їх форми;</a:t>
            </a:r>
            <a:endParaRPr lang="ru-RU" sz="3200" dirty="0" smtClean="0">
              <a:solidFill>
                <a:schemeClr val="bg1"/>
              </a:solidFill>
            </a:endParaRPr>
          </a:p>
          <a:p>
            <a:pPr lvl="0"/>
            <a:r>
              <a:rPr lang="uk-UA" sz="3200" b="1" dirty="0" smtClean="0"/>
              <a:t>Розуміти </a:t>
            </a:r>
            <a:r>
              <a:rPr lang="uk-UA" sz="3200" dirty="0" smtClean="0">
                <a:solidFill>
                  <a:schemeClr val="bg1"/>
                </a:solidFill>
              </a:rPr>
              <a:t>зв’язок власності з виробництвом;</a:t>
            </a:r>
            <a:endParaRPr lang="ru-RU" sz="3200" dirty="0" smtClean="0">
              <a:solidFill>
                <a:schemeClr val="bg1"/>
              </a:solidFill>
            </a:endParaRPr>
          </a:p>
          <a:p>
            <a:pPr lvl="0"/>
            <a:r>
              <a:rPr lang="uk-UA" sz="3200" b="1" dirty="0" smtClean="0"/>
              <a:t>Розрізняти </a:t>
            </a:r>
            <a:r>
              <a:rPr lang="uk-UA" sz="3200" dirty="0" smtClean="0">
                <a:solidFill>
                  <a:schemeClr val="bg1"/>
                </a:solidFill>
              </a:rPr>
              <a:t>об’єкти та суб’єкти власності;</a:t>
            </a:r>
            <a:endParaRPr lang="ru-RU" sz="3200" dirty="0" smtClean="0">
              <a:solidFill>
                <a:schemeClr val="bg1"/>
              </a:solidFill>
            </a:endParaRPr>
          </a:p>
          <a:p>
            <a:pPr lvl="0"/>
            <a:r>
              <a:rPr lang="uk-UA" sz="3200" b="1" dirty="0" smtClean="0"/>
              <a:t>Наводити приклади </a:t>
            </a:r>
            <a:r>
              <a:rPr lang="uk-UA" sz="3200" dirty="0" smtClean="0">
                <a:solidFill>
                  <a:schemeClr val="bg1"/>
                </a:solidFill>
              </a:rPr>
              <a:t>державної, колективної та приватної форм власності;</a:t>
            </a:r>
          </a:p>
          <a:p>
            <a:pPr lvl="0"/>
            <a:r>
              <a:rPr lang="uk-UA" sz="3200" dirty="0" smtClean="0"/>
              <a:t>Типи</a:t>
            </a:r>
            <a:r>
              <a:rPr lang="uk-UA" sz="3200" dirty="0" smtClean="0">
                <a:solidFill>
                  <a:schemeClr val="bg1"/>
                </a:solidFill>
              </a:rPr>
              <a:t> економічних систем.</a:t>
            </a:r>
            <a:endParaRPr lang="ru-RU" sz="3200" dirty="0" smtClean="0">
              <a:solidFill>
                <a:schemeClr val="bg1"/>
              </a:solidFill>
            </a:endParaRPr>
          </a:p>
        </p:txBody>
      </p:sp>
      <p:sp>
        <p:nvSpPr>
          <p:cNvPr id="2" name="Заголовок 1"/>
          <p:cNvSpPr>
            <a:spLocks noGrp="1"/>
          </p:cNvSpPr>
          <p:nvPr>
            <p:ph type="title"/>
          </p:nvPr>
        </p:nvSpPr>
        <p:spPr>
          <a:xfrm>
            <a:off x="500034" y="428604"/>
            <a:ext cx="8229600" cy="1000132"/>
          </a:xfrm>
        </p:spPr>
        <p:txBody>
          <a:bodyPr>
            <a:normAutofit fontScale="90000"/>
          </a:bodyPr>
          <a:lstStyle/>
          <a:p>
            <a:pPr algn="just"/>
            <a:r>
              <a:rPr lang="uk-UA" sz="4000" dirty="0" smtClean="0"/>
              <a:t>Мета: </a:t>
            </a:r>
            <a:r>
              <a:rPr lang="uk-UA" sz="2400" dirty="0" smtClean="0">
                <a:solidFill>
                  <a:schemeClr val="bg1"/>
                </a:solidFill>
              </a:rPr>
              <a:t>ознайомитись з поняттям власності,</a:t>
            </a:r>
            <a:r>
              <a:rPr lang="uk-UA" sz="2400" dirty="0" smtClean="0"/>
              <a:t> </a:t>
            </a:r>
            <a:r>
              <a:rPr lang="uk-UA" sz="2400" dirty="0" smtClean="0">
                <a:solidFill>
                  <a:schemeClr val="bg1"/>
                </a:solidFill>
              </a:rPr>
              <a:t>суб’єктами  та об’єктами  власності, розглянути типи економічних  систем.</a:t>
            </a:r>
            <a:endParaRPr lang="uk-UA" sz="24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42984"/>
            <a:ext cx="8229600" cy="4953016"/>
          </a:xfrm>
        </p:spPr>
        <p:txBody>
          <a:bodyPr>
            <a:normAutofit lnSpcReduction="10000"/>
          </a:bodyPr>
          <a:lstStyle/>
          <a:p>
            <a:pPr algn="just">
              <a:buNone/>
            </a:pPr>
            <a:r>
              <a:rPr lang="uk-UA" sz="3200" dirty="0" smtClean="0">
                <a:solidFill>
                  <a:srgbClr val="FF0000"/>
                </a:solidFill>
              </a:rPr>
              <a:t>       Власність</a:t>
            </a:r>
            <a:r>
              <a:rPr lang="uk-UA" sz="1800" dirty="0" smtClean="0"/>
              <a:t> </a:t>
            </a:r>
            <a:r>
              <a:rPr lang="ru-RU" sz="2400" dirty="0" smtClean="0"/>
              <a:t>-</a:t>
            </a:r>
            <a:r>
              <a:rPr lang="ru-RU" sz="2400" dirty="0" smtClean="0">
                <a:solidFill>
                  <a:schemeClr val="bg1"/>
                </a:solidFill>
              </a:rPr>
              <a:t> </a:t>
            </a:r>
            <a:r>
              <a:rPr lang="uk-UA" sz="2400" dirty="0" smtClean="0"/>
              <a:t>це</a:t>
            </a:r>
            <a:r>
              <a:rPr lang="ru-RU" sz="2400" dirty="0" smtClean="0"/>
              <a:t> </a:t>
            </a:r>
            <a:r>
              <a:rPr lang="uk-UA" sz="2400" dirty="0" smtClean="0"/>
              <a:t>сукупність виробничих відносини між людьми з приводу привласнення ними об'єктів власності, в першу чергу засобів виробництва, які породжують право володіння, користування й розпорядження цими об'єктами та результатами їх функціонування.</a:t>
            </a:r>
          </a:p>
          <a:p>
            <a:pPr algn="just">
              <a:buNone/>
            </a:pPr>
            <a:endParaRPr lang="uk-UA" sz="2400" dirty="0" smtClean="0"/>
          </a:p>
          <a:p>
            <a:pPr algn="just">
              <a:buNone/>
            </a:pPr>
            <a:r>
              <a:rPr lang="uk-UA" sz="2400" dirty="0" smtClean="0"/>
              <a:t>        Проте значення власності визначається не лише тим, що вона породжує право володіння, розпорядження й користування, - це її зміст у вузькому розумінні. В широкому плані значення власності полягає в створенні соціального середовища, в якому функціонує суспільне виробництво (господарюючі суб'єкти).</a:t>
            </a:r>
            <a:endParaRPr lang="uk-UA" sz="2400" dirty="0"/>
          </a:p>
        </p:txBody>
      </p:sp>
      <p:sp>
        <p:nvSpPr>
          <p:cNvPr id="2" name="Заголовок 1"/>
          <p:cNvSpPr>
            <a:spLocks noGrp="1"/>
          </p:cNvSpPr>
          <p:nvPr>
            <p:ph type="title"/>
          </p:nvPr>
        </p:nvSpPr>
        <p:spPr>
          <a:xfrm>
            <a:off x="457200" y="152400"/>
            <a:ext cx="8229600" cy="847708"/>
          </a:xfrm>
        </p:spPr>
        <p:txBody>
          <a:bodyPr>
            <a:normAutofit/>
          </a:bodyPr>
          <a:lstStyle/>
          <a:p>
            <a:pPr algn="ctr"/>
            <a:r>
              <a:rPr lang="uk-UA" dirty="0" smtClean="0">
                <a:solidFill>
                  <a:srgbClr val="FFFF00"/>
                </a:solidFill>
              </a:rPr>
              <a:t>Власність і право власності</a:t>
            </a:r>
            <a:endParaRPr lang="uk-UA" dirty="0">
              <a:solidFill>
                <a:srgbClr val="FFFF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285728"/>
            <a:ext cx="8229600" cy="6000760"/>
          </a:xfrm>
        </p:spPr>
        <p:txBody>
          <a:bodyPr>
            <a:normAutofit fontScale="92500" lnSpcReduction="10000"/>
          </a:bodyPr>
          <a:lstStyle/>
          <a:p>
            <a:pPr>
              <a:buNone/>
            </a:pPr>
            <a:r>
              <a:rPr lang="uk-UA" sz="3000" i="1" dirty="0" smtClean="0">
                <a:solidFill>
                  <a:schemeClr val="bg1"/>
                </a:solidFill>
              </a:rPr>
              <a:t>Власність визначає:</a:t>
            </a:r>
          </a:p>
          <a:p>
            <a:r>
              <a:rPr lang="uk-UA" dirty="0" smtClean="0"/>
              <a:t>- умови поєднання робітника з засобами виробництва; </a:t>
            </a:r>
          </a:p>
          <a:p>
            <a:r>
              <a:rPr lang="uk-UA" dirty="0" smtClean="0"/>
              <a:t>- відносини між людьми з приводу привласнення засобів і результатів виробництва;</a:t>
            </a:r>
          </a:p>
          <a:p>
            <a:r>
              <a:rPr lang="uk-UA" dirty="0" smtClean="0"/>
              <a:t>- умови розпорядження й використання факторів виробництва. </a:t>
            </a:r>
          </a:p>
          <a:p>
            <a:pPr>
              <a:buNone/>
            </a:pPr>
            <a:endParaRPr lang="uk-UA" dirty="0" smtClean="0"/>
          </a:p>
          <a:p>
            <a:pPr algn="just">
              <a:buNone/>
            </a:pPr>
            <a:r>
              <a:rPr lang="uk-UA" dirty="0" smtClean="0"/>
              <a:t>         Виходячи з розглянутого, можна зробити висновок, що власність, особливо на засоби виробництва, є основоположною економічною категорією. Саме вона визначає соціально-економічну структуру суспільства, економічне й політичне становище класів, соціальних груп людей і взаємовідносини між ними, бо складає основу всіх виробничих відносин суспільства та визначає їхню суть</a:t>
            </a:r>
            <a:r>
              <a:rPr lang="ru-RU" dirty="0" smtClean="0"/>
              <a:t>.</a:t>
            </a:r>
          </a:p>
          <a:p>
            <a:pPr>
              <a:buNone/>
            </a:pPr>
            <a:r>
              <a:rPr lang="ru-RU" dirty="0" smtClean="0"/>
              <a:t> </a:t>
            </a:r>
          </a:p>
          <a:p>
            <a:pPr>
              <a:buNone/>
            </a:pPr>
            <a:endParaRPr lang="ru-RU"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28604"/>
            <a:ext cx="8229600" cy="5667396"/>
          </a:xfrm>
        </p:spPr>
        <p:txBody>
          <a:bodyPr>
            <a:normAutofit fontScale="77500" lnSpcReduction="20000"/>
          </a:bodyPr>
          <a:lstStyle/>
          <a:p>
            <a:pPr algn="ctr">
              <a:buNone/>
            </a:pPr>
            <a:r>
              <a:rPr lang="uk-UA" sz="3600" dirty="0" smtClean="0">
                <a:solidFill>
                  <a:srgbClr val="7030A0"/>
                </a:solidFill>
              </a:rPr>
              <a:t>                              Суб’єкти та об’єкти власності</a:t>
            </a:r>
          </a:p>
          <a:p>
            <a:pPr algn="just"/>
            <a:r>
              <a:rPr lang="uk-UA" dirty="0" smtClean="0"/>
              <a:t>Володіння характеризує не обмежену в часі належність об'єкта власності певному суб'єкту, фактичне панування суб'єкта над об'єктом власності.</a:t>
            </a:r>
          </a:p>
          <a:p>
            <a:pPr algn="just"/>
            <a:r>
              <a:rPr lang="uk-UA" dirty="0" smtClean="0"/>
              <a:t>За суб'єктами, тобто носіями і реалізаторами відносин власності, розрізняють індивідуальну, колективну та державну власність . З розвитком суспільства відбувається кількісне і якісне зростання суб'єктів власності.</a:t>
            </a:r>
          </a:p>
          <a:p>
            <a:pPr algn="just"/>
            <a:r>
              <a:rPr lang="uk-UA" dirty="0" smtClean="0"/>
              <a:t>Носіями різновидів індивідуальної власності є індивіди, домашні (сімейні) господарства найрізноманітнішої функціональної спрямованості.</a:t>
            </a:r>
          </a:p>
          <a:p>
            <a:pPr algn="just"/>
            <a:r>
              <a:rPr lang="uk-UA" dirty="0" smtClean="0"/>
              <a:t>Колективна власність реалізується через діяльність корпорацій, кооперативів, релігійних і громадських об'єднань та організацій, трудових колективів різних форм господарювання тощо.</a:t>
            </a:r>
          </a:p>
          <a:p>
            <a:pPr algn="just"/>
            <a:r>
              <a:rPr lang="uk-UA" dirty="0" smtClean="0"/>
              <a:t>Урізноманітнюються форми державних суб'єктів власності. Серед них розрізняють загальнодержавні (урядові, центральні структури, національний банк тощо), територіально-регіональні (комунально-муніципальні служби та інші органи місцевого самоврядування), галузеві (міністерства та відомства).</a:t>
            </a:r>
          </a:p>
          <a:p>
            <a:pPr algn="just"/>
            <a:endParaRPr lang="uk-UA"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6500834"/>
          </a:xfrm>
        </p:spPr>
        <p:txBody>
          <a:bodyPr>
            <a:normAutofit fontScale="32500" lnSpcReduction="20000"/>
          </a:bodyPr>
          <a:lstStyle/>
          <a:p>
            <a:pPr algn="ctr">
              <a:buNone/>
            </a:pPr>
            <a:r>
              <a:rPr lang="ru-RU" sz="3100" dirty="0" smtClean="0">
                <a:solidFill>
                  <a:srgbClr val="FFFF00"/>
                </a:solidFill>
              </a:rPr>
              <a:t> </a:t>
            </a:r>
            <a:r>
              <a:rPr lang="uk-UA" sz="7400" dirty="0" smtClean="0">
                <a:solidFill>
                  <a:srgbClr val="FFFF00"/>
                </a:solidFill>
              </a:rPr>
              <a:t>Основні типи, форми і види власності в економічній системі</a:t>
            </a:r>
            <a:endParaRPr lang="uk-UA" sz="6200" dirty="0" smtClean="0">
              <a:solidFill>
                <a:srgbClr val="FFFF00"/>
              </a:solidFill>
            </a:endParaRPr>
          </a:p>
          <a:p>
            <a:pPr algn="just"/>
            <a:r>
              <a:rPr lang="uk-UA" sz="6200" dirty="0" smtClean="0"/>
              <a:t>Систему суб'єктів власності можна розглядати і за поділом їх на юридичних і фізичних осіб, на вітчизняні та іноземні, спільні й змішані структури. </a:t>
            </a:r>
          </a:p>
          <a:p>
            <a:pPr algn="just"/>
            <a:r>
              <a:rPr lang="uk-UA" sz="6200" dirty="0" smtClean="0"/>
              <a:t>Розуміння природи власності доповнює аналіз системи об'єктів власності. Об'єктами власності є засоби виробництва, земля, її надра, рослинний і тваринний світ, робоча сила та результати її діяльності — предмети матеріальної та духовної культури, цінні папери, гроші тощо. Визначальними серед цього різноманіття є засоби і фактори виробництва. Саме власність на засоби виробництва характеризує сутність усієї сукупності відносин власності, в тому числі механізм розподілу і привласнення результатів виробництва, доходів господарської діяльності.</a:t>
            </a:r>
          </a:p>
          <a:p>
            <a:pPr algn="just"/>
            <a:r>
              <a:rPr lang="uk-UA" sz="6200" dirty="0" smtClean="0"/>
              <a:t>Власник засобів виробництва значною мірою привласнює і результати виробництва.</a:t>
            </a:r>
          </a:p>
          <a:p>
            <a:pPr algn="just"/>
            <a:r>
              <a:rPr lang="uk-UA" sz="6200" dirty="0" smtClean="0"/>
              <a:t>Логіка розвитку країн, що досягли найвищого рівня економіки, вказує на історичну обмеженість класичної за своїм змістом індивідуально-приватної власності на засоби виробництва Більше того, докорінна перебудова економічних відносин у країнах соціально орієнтованої ринкової економіки здійснюється на ґрунті глибоких якісних змін передусім у структурі саме цієї форми власності</a:t>
            </a:r>
            <a:endParaRPr lang="uk-UA" sz="6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683568" y="1196752"/>
            <a:ext cx="8085584" cy="5256584"/>
          </a:xfrm>
        </p:spPr>
        <p:txBody>
          <a:bodyPr>
            <a:normAutofit/>
          </a:bodyPr>
          <a:lstStyle/>
          <a:p>
            <a:pPr>
              <a:buNone/>
            </a:pPr>
            <a:r>
              <a:rPr lang="uk-UA" sz="3600" b="1" dirty="0" smtClean="0">
                <a:solidFill>
                  <a:srgbClr val="FFFF00"/>
                </a:solidFill>
              </a:rPr>
              <a:t>      Економічна система</a:t>
            </a:r>
            <a:r>
              <a:rPr lang="uk-UA" dirty="0" smtClean="0">
                <a:solidFill>
                  <a:schemeClr val="bg1"/>
                </a:solidFill>
              </a:rPr>
              <a:t> </a:t>
            </a:r>
            <a:r>
              <a:rPr lang="uk-UA" dirty="0" smtClean="0"/>
              <a:t>— сукупність усіх видів </a:t>
            </a:r>
            <a:r>
              <a:rPr lang="uk-UA" i="1" u="sng" dirty="0" smtClean="0"/>
              <a:t>економічної діяльності людей</a:t>
            </a:r>
            <a:r>
              <a:rPr lang="uk-UA" dirty="0" smtClean="0"/>
              <a:t> у процесі їх взаємодії, спрямованої на:</a:t>
            </a:r>
          </a:p>
          <a:p>
            <a:pPr lvl="0"/>
            <a:r>
              <a:rPr lang="uk-UA" dirty="0" smtClean="0"/>
              <a:t>виробництво,</a:t>
            </a:r>
          </a:p>
          <a:p>
            <a:pPr lvl="0"/>
            <a:r>
              <a:rPr lang="uk-UA" dirty="0" smtClean="0"/>
              <a:t>обмін,</a:t>
            </a:r>
          </a:p>
          <a:p>
            <a:pPr lvl="0"/>
            <a:r>
              <a:rPr lang="uk-UA" dirty="0" smtClean="0"/>
              <a:t>розподіл,</a:t>
            </a:r>
          </a:p>
          <a:p>
            <a:pPr lvl="0"/>
            <a:r>
              <a:rPr lang="uk-UA" dirty="0" smtClean="0"/>
              <a:t>споживання товарів і послуг</a:t>
            </a:r>
          </a:p>
          <a:p>
            <a:pPr lvl="0">
              <a:buNone/>
            </a:pPr>
            <a:r>
              <a:rPr lang="uk-UA" dirty="0" smtClean="0"/>
              <a:t>на регулювання економічної діяльності.</a:t>
            </a:r>
          </a:p>
          <a:p>
            <a:pPr>
              <a:buNone/>
            </a:pPr>
            <a:r>
              <a:rPr lang="uk-UA" dirty="0" smtClean="0"/>
              <a:t>  </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229600" cy="5643602"/>
          </a:xfrm>
        </p:spPr>
        <p:txBody>
          <a:bodyPr/>
          <a:lstStyle/>
          <a:p>
            <a:pPr algn="ctr">
              <a:buNone/>
            </a:pPr>
            <a:r>
              <a:rPr lang="uk-UA" sz="2800" dirty="0" smtClean="0">
                <a:solidFill>
                  <a:srgbClr val="FFFF00"/>
                </a:solidFill>
              </a:rPr>
              <a:t>Ознаки економічних систем:</a:t>
            </a:r>
          </a:p>
          <a:p>
            <a:pPr algn="just">
              <a:buNone/>
            </a:pPr>
            <a:r>
              <a:rPr lang="uk-UA" dirty="0" smtClean="0"/>
              <a:t>           Людству відомі різні економічні системи, які сформувалися в процесі тривалого історичного розвитку, їх можна класифікувати за відповідними критеріями. Найпоширенішою в економічній науці є класифікація економічних систем за двома ознаками: </a:t>
            </a:r>
          </a:p>
          <a:p>
            <a:pPr>
              <a:buNone/>
            </a:pPr>
            <a:endParaRPr lang="uk-UA" dirty="0" smtClean="0"/>
          </a:p>
          <a:p>
            <a:r>
              <a:rPr lang="uk-UA" dirty="0" smtClean="0"/>
              <a:t>за формою власності на засоби виробництва; </a:t>
            </a:r>
          </a:p>
          <a:p>
            <a:r>
              <a:rPr lang="uk-UA" dirty="0" smtClean="0"/>
              <a:t>за способом управління господарською діяльністю.</a:t>
            </a:r>
            <a:r>
              <a:rPr lang="uk-UA" dirty="0" smtClean="0">
                <a:solidFill>
                  <a:schemeClr val="bg1"/>
                </a:solidFill>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124744"/>
            <a:ext cx="8229600" cy="4971256"/>
          </a:xfrm>
        </p:spPr>
        <p:txBody>
          <a:bodyPr>
            <a:normAutofit lnSpcReduction="10000"/>
          </a:bodyPr>
          <a:lstStyle/>
          <a:p>
            <a:pPr>
              <a:buNone/>
            </a:pPr>
            <a:r>
              <a:rPr lang="uk-UA" sz="3000" dirty="0" smtClean="0">
                <a:solidFill>
                  <a:srgbClr val="FFFF00"/>
                </a:solidFill>
              </a:rPr>
              <a:t>         Господарська діяльність</a:t>
            </a:r>
            <a:r>
              <a:rPr lang="uk-UA" dirty="0" smtClean="0">
                <a:solidFill>
                  <a:schemeClr val="bg1"/>
                </a:solidFill>
              </a:rPr>
              <a:t> </a:t>
            </a:r>
            <a:r>
              <a:rPr lang="uk-UA" dirty="0" smtClean="0"/>
              <a:t>в економічній системі завжди виявляється організованою, скоординованою тим чи іншим чином, тому </a:t>
            </a:r>
            <a:r>
              <a:rPr lang="uk-UA" b="1" dirty="0" smtClean="0"/>
              <a:t>економічна система</a:t>
            </a:r>
            <a:r>
              <a:rPr lang="uk-UA" dirty="0" smtClean="0"/>
              <a:t> має складну структуру, яка утворюється в процесі взаємодії окремих елементів, якими є:</a:t>
            </a:r>
          </a:p>
          <a:p>
            <a:pPr lvl="0"/>
            <a:r>
              <a:rPr lang="uk-UA" dirty="0" smtClean="0"/>
              <a:t>продуктивні сили,</a:t>
            </a:r>
          </a:p>
          <a:p>
            <a:pPr lvl="0"/>
            <a:r>
              <a:rPr lang="uk-UA" dirty="0" smtClean="0"/>
              <a:t>техніко-економічні та організаційно - економічні відносини,</a:t>
            </a:r>
          </a:p>
          <a:p>
            <a:pPr lvl="0"/>
            <a:r>
              <a:rPr lang="uk-UA" dirty="0" smtClean="0"/>
              <a:t>виробничі відносини або відносини економічної власності,</a:t>
            </a:r>
          </a:p>
          <a:p>
            <a:pPr lvl="0"/>
            <a:r>
              <a:rPr lang="uk-UA" dirty="0" smtClean="0"/>
              <a:t>господарський механізм.</a:t>
            </a:r>
            <a:endParaRPr lang="ru-RU" dirty="0" smtClean="0"/>
          </a:p>
          <a:p>
            <a:endParaRPr lang="ru-RU"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ема1">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320</TotalTime>
  <Words>1271</Words>
  <Application>Microsoft Office PowerPoint</Application>
  <PresentationFormat>Экран (4:3)</PresentationFormat>
  <Paragraphs>87</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Тема1</vt:lpstr>
      <vt:lpstr>Власність та типи  економічних систем</vt:lpstr>
      <vt:lpstr>Мета: ознайомитись з поняттям власності, суб’єктами  та об’єктами  власності, розглянути типи економічних  систем.</vt:lpstr>
      <vt:lpstr>Власність і право власності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Періодизація суспільного розвитку</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Власність, та типи  економічних систем</dc:title>
  <dc:creator>Home</dc:creator>
  <cp:lastModifiedBy>Maksim Kitskaylo</cp:lastModifiedBy>
  <cp:revision>30</cp:revision>
  <dcterms:created xsi:type="dcterms:W3CDTF">2011-09-26T12:10:40Z</dcterms:created>
  <dcterms:modified xsi:type="dcterms:W3CDTF">2018-09-26T14:55:42Z</dcterms:modified>
</cp:coreProperties>
</file>